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7" r:id="rId26"/>
    <p:sldId id="284" r:id="rId27"/>
    <p:sldId id="289" r:id="rId28"/>
    <p:sldId id="285" r:id="rId29"/>
    <p:sldId id="288" r:id="rId30"/>
    <p:sldId id="286" r:id="rId31"/>
    <p:sldId id="290" r:id="rId32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9A6379-5D4C-4C3B-9F9F-70A95C7D66DE}" type="datetimeFigureOut">
              <a:rPr lang="hr-HR" smtClean="0"/>
              <a:pPr/>
              <a:t>24.3.2015.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0140E1-A38C-4A6F-922D-8D4417010C2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008112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Sajam proizvođača namještaja</a:t>
            </a:r>
            <a:br>
              <a:rPr lang="hr-H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Brodsko-posavske županije 2015.</a:t>
            </a:r>
            <a:endParaRPr lang="hr-HR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501009"/>
            <a:ext cx="7772400" cy="1080120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 konferencija</a:t>
            </a:r>
          </a:p>
          <a:p>
            <a:pPr algn="ctr"/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Slavonski Brod, 24. ožujka 2015.</a:t>
            </a:r>
            <a:endParaRPr lang="hr-HR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392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9"/>
            <a:ext cx="7772400" cy="335661"/>
          </a:xfrm>
        </p:spPr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Primjedbe i prijedlozi</a:t>
            </a:r>
            <a:endParaRPr lang="hr-HR" sz="32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2204864"/>
            <a:ext cx="8342657" cy="2736304"/>
          </a:xfrm>
        </p:spPr>
        <p:txBody>
          <a:bodyPr>
            <a:no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odabir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pozicije izlagača na sajmu - treba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sve rotirati;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više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 potruditi oko dovođenja na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Sajam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potencijalnih kupaca; </a:t>
            </a:r>
            <a:endParaRPr lang="hr-H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produžiti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medijsku kampanju na 15 dana emitiranja; </a:t>
            </a:r>
            <a:endParaRPr lang="hr-H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jedino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 posao odradio glavni organizator, a suorganizatori baš i ne; </a:t>
            </a:r>
            <a:endParaRPr lang="hr-H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izvlačenje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brojeva za mjesto izlaganja; </a:t>
            </a:r>
            <a:endParaRPr lang="hr-H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bolji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marketing.</a:t>
            </a:r>
            <a:endParaRPr lang="hr-HR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683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9"/>
            <a:ext cx="7772400" cy="479677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  TEHNIČKA  </a:t>
            </a:r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  ORGANIZACIJSKA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414666" cy="2952328"/>
          </a:xfrm>
        </p:spPr>
        <p:txBody>
          <a:bodyPr>
            <a:noAutofit/>
          </a:bodyPr>
          <a:lstStyle/>
          <a:p>
            <a:pPr algn="ctr"/>
            <a:r>
              <a:rPr lang="hr-H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(6) U </a:t>
            </a:r>
            <a:r>
              <a:rPr lang="hr-H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kojoj ste mjeri zadovoljni </a:t>
            </a:r>
            <a:r>
              <a:rPr lang="hr-HR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promidžbenim aktivnostima</a:t>
            </a:r>
            <a:r>
              <a:rPr lang="hr-H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Sajma (najave </a:t>
            </a:r>
            <a:r>
              <a:rPr lang="hr-H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 lokalnim medijima, plakatiranje, spotovi na radiju i </a:t>
            </a:r>
            <a:r>
              <a:rPr lang="hr-H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televiziji) </a:t>
            </a:r>
            <a:r>
              <a:rPr lang="hr-H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hr-HR" sz="1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9 izlagača 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36 %</a:t>
            </a:r>
          </a:p>
          <a:p>
            <a:pPr algn="just"/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Uglavnom</a:t>
            </a:r>
            <a:r>
              <a:rPr lang="hr-HR" sz="1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8 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32 %</a:t>
            </a:r>
          </a:p>
          <a:p>
            <a:pPr algn="just"/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Djelomično</a:t>
            </a:r>
            <a:r>
              <a:rPr lang="hr-HR" sz="1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 izlagača 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 28 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hr-HR" sz="1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uopće: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1 izlagač   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4 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Primjedbe </a:t>
            </a:r>
            <a:r>
              <a:rPr lang="hr-HR" sz="1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prijedlozi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mnogo bolja medijska promidžba; ispred dvorane 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potrebno </a:t>
            </a:r>
            <a:r>
              <a:rPr lang="hr-HR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 malo više marketinga; proširiti na okolne 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županije… </a:t>
            </a:r>
            <a:endParaRPr lang="hr-HR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794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8"/>
            <a:ext cx="7772400" cy="479678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  TEHNIČKA  </a:t>
            </a:r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  ORGANIZACIJSKA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2204864"/>
            <a:ext cx="8208911" cy="316835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(7) Kojom </a:t>
            </a:r>
            <a:r>
              <a:rPr lang="hr-H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biste </a:t>
            </a:r>
            <a:r>
              <a:rPr lang="hr-HR" sz="8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ocjenom</a:t>
            </a:r>
            <a:r>
              <a:rPr lang="hr-H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ocijenili cjelokupnu organizaciju Sajma </a:t>
            </a:r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hr-H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= najbolje, 1 = najlošije) </a:t>
            </a:r>
            <a:endParaRPr lang="hr-HR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8 izlagača –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32 %             </a:t>
            </a:r>
          </a:p>
          <a:p>
            <a:pPr algn="just"/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14 izlagača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56 %</a:t>
            </a:r>
          </a:p>
          <a:p>
            <a:pPr algn="just"/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3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12 %</a:t>
            </a:r>
          </a:p>
          <a:p>
            <a:pPr algn="just"/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0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  0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0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  0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  <a:p>
            <a:pPr algn="just"/>
            <a:endParaRPr lang="hr-HR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8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Ponderiranje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svih ocjena (105:25) daje prosječnu ocjenu izlagača o cjelokupnoj organizaciji Sajma i ona iznosi: </a:t>
            </a:r>
            <a:r>
              <a:rPr lang="hr-H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4,2</a:t>
            </a:r>
            <a:r>
              <a:rPr lang="hr-HR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583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9"/>
            <a:ext cx="7772400" cy="479677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TEHNIČKA  I  ORGANIZACIJSKA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86674" cy="2736304"/>
          </a:xfrm>
        </p:spPr>
        <p:txBody>
          <a:bodyPr>
            <a:noAutofit/>
          </a:bodyPr>
          <a:lstStyle/>
          <a:p>
            <a:pPr algn="ctr"/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(8) Želite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 na ovoj manifestaciji sudjelovati i ubuduće ?</a:t>
            </a:r>
            <a:endParaRPr lang="hr-H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25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100 % (jedan subjekt s upitnikom, ali da)</a:t>
            </a:r>
          </a:p>
          <a:p>
            <a:pPr algn="just"/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NE: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0 izlagača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0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  <a:p>
            <a:pPr algn="just"/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r-H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Razlog sudjelovanja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dobra promocija i prodaja; promocija poduzeća; predstavljanje vlastitih proizvoda; upoznavanje sa krajnjim kupcima; zbog promocije naših tradicionalnih vrijednosti i same prerade drveta; povećanje broja kupaca ...</a:t>
            </a:r>
            <a:endParaRPr lang="hr-H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282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8"/>
            <a:ext cx="7772400" cy="479678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TEHNIČKA  I  ORGANIZACIJSKA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86674" cy="280831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(9) Vaše </a:t>
            </a:r>
            <a:r>
              <a:rPr lang="hr-HR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ostale primjedbe, sugestije i prijedlozi u vezi poboljšanja organizacije Sajma: </a:t>
            </a:r>
          </a:p>
          <a:p>
            <a:pPr algn="just"/>
            <a:r>
              <a:rPr lang="hr-H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više agenata iz EU;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više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medijske i tiskovne propagande prije i za vrijeme trajanja Sajma;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bolja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medijska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eksponiranost; pozdravljamo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ideju te predlažemo razvijanje ideje i ponude na razinu RH (suradnja BPŽ sa regijom Dalmacije, Istre – opremanje hotela i slično – suradnja Upravnih odjela za gospodarstvo i županijskih gospodarskih komora);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uvrstiti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jedan sajam u 8. mjesecu;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slab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poziv i odaziv državnih institucija zaduženih za gospodarstvo i turizam;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nedovoljna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angažiranost HOK-a, udruženja obrtnika i obrtničke komore;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mogućnosti više poslovnih partnera zbog suradnje i dogovora;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poboljšati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marketing;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omogućiti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izlaganje samo proizvođačima; </a:t>
            </a:r>
            <a:r>
              <a:rPr lang="hr-HR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NEMAM </a:t>
            </a:r>
            <a:r>
              <a:rPr lang="hr-HR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brzo, jednostavno, efektno.                                         </a:t>
            </a:r>
          </a:p>
          <a:p>
            <a:pPr algn="ctr"/>
            <a:endParaRPr lang="hr-HR" sz="7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30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84785"/>
            <a:ext cx="7772400" cy="576063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POSLOVNA  </a:t>
            </a:r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352928" cy="2880320"/>
          </a:xfrm>
        </p:spPr>
        <p:txBody>
          <a:bodyPr>
            <a:normAutofit/>
          </a:bodyPr>
          <a:lstStyle/>
          <a:p>
            <a:pPr algn="just"/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(10) Jeste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 ili ćete zbog sudjelovanja na Sajmu ostvariti određenu </a:t>
            </a:r>
            <a:r>
              <a:rPr lang="hr-H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poslovnu korist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prodaja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proizvoda, narudžba proizvoda, izgledni poslovni razgovori i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slično) ?</a:t>
            </a:r>
          </a:p>
          <a:p>
            <a:pPr algn="just"/>
            <a:endParaRPr lang="hr-H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25 izlagača – 100 % </a:t>
            </a:r>
          </a:p>
          <a:p>
            <a:pPr algn="just"/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NE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 0 izlagača –     0 % </a:t>
            </a:r>
          </a:p>
          <a:p>
            <a:pPr algn="just"/>
            <a:endParaRPr lang="hr-H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459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8"/>
            <a:ext cx="7772400" cy="407670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Vrsta ostvarene poslovne koristi</a:t>
            </a:r>
            <a:endParaRPr lang="hr-H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420888"/>
            <a:ext cx="7772400" cy="230425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hr-HR" sz="2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Prodaja proizvoda: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16 %</a:t>
            </a:r>
            <a:endParaRPr lang="hr-HR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hr-HR" sz="2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Narudžba proizvoda: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 izlagača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32 %</a:t>
            </a:r>
            <a:endParaRPr lang="hr-HR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hr-HR" sz="2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Izgledni poslovni razgovori: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 – 48 %</a:t>
            </a:r>
            <a:endParaRPr lang="hr-HR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hr-HR" sz="2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Ostalo (navesti što):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 – 4 % –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promidžba tvrtke na nivou županije i grada (mnogi su navodili više odgovora)</a:t>
            </a: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658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POSLOVNA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2060848"/>
            <a:ext cx="8208911" cy="2808312"/>
          </a:xfrm>
        </p:spPr>
        <p:txBody>
          <a:bodyPr>
            <a:normAutofit/>
          </a:bodyPr>
          <a:lstStyle/>
          <a:p>
            <a:pPr algn="ctr"/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(11) Smatrate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 opravdanim organizaciju i održavanje Sajma u odnosu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 ostvarenu/neostvarenu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korist za Vašu tvrtku/obrt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hr-H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DA,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imam korist od Sajma – 24 izlagača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96 %</a:t>
            </a:r>
            <a:endParaRPr lang="hr-H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NE,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nemam korist od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Sajma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 – 4 % </a:t>
            </a:r>
            <a:endParaRPr lang="hr-H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2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POSLOVNA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2060848"/>
            <a:ext cx="8342657" cy="28083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(12) Na </a:t>
            </a:r>
            <a:r>
              <a:rPr lang="hr-HR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Sajmu je potpisan Ugovor između </a:t>
            </a:r>
            <a:r>
              <a:rPr lang="hr-HR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BPŽ </a:t>
            </a:r>
            <a:r>
              <a:rPr lang="hr-HR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tvrtke </a:t>
            </a:r>
            <a:r>
              <a:rPr lang="hr-HR" sz="2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Euroinspekt</a:t>
            </a:r>
            <a:r>
              <a:rPr lang="hr-HR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r-HR" sz="2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drvokontrola</a:t>
            </a:r>
            <a:r>
              <a:rPr lang="hr-HR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d.o.o. kojim je Županija preuzela obavezu sufinanciranja 75 % troškova ispitivanja namještaja te proizvoda prateće industrije u laboratoriju </a:t>
            </a:r>
            <a:r>
              <a:rPr lang="hr-HR" sz="21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Euroinspekta</a:t>
            </a:r>
            <a:r>
              <a:rPr lang="hr-HR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 Slavonskom Brodu. Namjeravate li koristiti ovu pogodnost te da li kanite tijekom 2015. godine dati na ispitivanje/certificiranje Vaše proizvode </a:t>
            </a:r>
            <a:r>
              <a:rPr lang="hr-HR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endParaRPr lang="hr-HR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	  –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hr-H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- 68 %  </a:t>
            </a:r>
            <a:endParaRPr lang="hr-HR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NE 	  –   7 </a:t>
            </a:r>
            <a:r>
              <a:rPr lang="hr-H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- 28 %</a:t>
            </a:r>
            <a:endParaRPr lang="hr-HR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MOŽDA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1 </a:t>
            </a:r>
            <a:r>
              <a:rPr lang="hr-H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-   4 %</a:t>
            </a:r>
            <a:r>
              <a:rPr lang="hr-H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hr-HR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1949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84785"/>
            <a:ext cx="7772400" cy="432047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POSLOVNA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1916832"/>
            <a:ext cx="8342657" cy="309634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(13) Kojom </a:t>
            </a:r>
            <a:r>
              <a:rPr lang="hr-H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biste ocjenom ocijenili Sajam sa aspekta poslovne koristi za Vašu tvrtku/obrt </a:t>
            </a:r>
            <a:r>
              <a:rPr lang="hr-H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(5 = najbolje, 1 = najlošije)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hr-H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 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 –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8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             </a:t>
            </a:r>
          </a:p>
          <a:p>
            <a:pPr algn="just"/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8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 –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 –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52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 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 –  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  0 izlagača –   0 % </a:t>
            </a:r>
          </a:p>
          <a:p>
            <a:pPr algn="just"/>
            <a:endParaRPr lang="hr-H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Ponderiranje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svih ocjena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5:25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daje prosječnu ocjenu izlagača o </a:t>
            </a: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poslovnoj koristi od nastupa na Sajmu za njihovu tvrtku/obrt i </a:t>
            </a:r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iznosi: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3,4</a:t>
            </a:r>
            <a:r>
              <a:rPr lang="hr-H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192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008112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   </a:t>
            </a:r>
            <a:r>
              <a:rPr lang="hr-H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IZLAGAČA</a:t>
            </a:r>
            <a:r>
              <a:rPr lang="hr-HR" sz="32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501009"/>
            <a:ext cx="7772400" cy="1080120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ANKETA POSJETITELJA</a:t>
            </a:r>
            <a:endParaRPr lang="hr-HR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694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POSLOVNA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1988840"/>
            <a:ext cx="8208911" cy="288032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hr-HR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(14) Vaše </a:t>
            </a:r>
            <a:r>
              <a:rPr lang="hr-HR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ostale primjedbe, sugestije i prijedlozi u vezi poboljšanja poslovne učinkovitosti Sajma  za Vašu </a:t>
            </a:r>
            <a:r>
              <a:rPr lang="hr-HR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tvrtku/obrt:</a:t>
            </a:r>
          </a:p>
          <a:p>
            <a:pPr algn="just"/>
            <a:endParaRPr lang="hr-HR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-HR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Gospodarska </a:t>
            </a:r>
            <a:r>
              <a:rPr lang="hr-HR" sz="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obrtnička komora trebale bi više raditi na uspostavljanju kontakata između proizvođača i kupaca u veleprodaji i opremanju objekata;</a:t>
            </a:r>
            <a:r>
              <a:rPr lang="hr-HR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4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-HR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ostati </a:t>
            </a:r>
            <a:r>
              <a:rPr lang="hr-HR" sz="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 organizaciji samo za proizvođače namještaja;</a:t>
            </a:r>
            <a:r>
              <a:rPr lang="hr-HR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4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-HR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preseliti </a:t>
            </a:r>
            <a:r>
              <a:rPr lang="hr-HR" sz="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sajam na GAST u Splitu; </a:t>
            </a:r>
            <a:endParaRPr lang="hr-HR" sz="5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r-HR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potpunosti zadovoljni.</a:t>
            </a:r>
            <a:endParaRPr lang="hr-HR" sz="5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3200" b="1" dirty="0" smtClean="0"/>
              <a:t> </a:t>
            </a:r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4347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Završna razmatranja</a:t>
            </a:r>
            <a:endParaRPr lang="hr-HR" sz="32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204864"/>
            <a:ext cx="7772400" cy="26642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Izlagači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koji su ispunili anketu izrazili su namjeru da i naredne godine sudjeluju na S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ajmu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Sudjelovanjem na Sajmu, izlagači su ostvarili određenu poslovnu korist, potpuno i uglavnom su zadovoljni terminom i lokacijom održavanja Sajma kao i tehničkom organizacijom od strane organizatora i suorganizatora. Navedene primjedbe, sugestije i prijedlozi izlagača mogu poslužiti za poboljšanja kod organizacije budućeg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Sajma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182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9"/>
            <a:ext cx="7772400" cy="695701"/>
          </a:xfrm>
        </p:spPr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</a:t>
            </a:r>
            <a:r>
              <a:rPr lang="hr-H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POSJETITELJA</a:t>
            </a:r>
            <a:endParaRPr lang="hr-HR" sz="32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852935"/>
            <a:ext cx="7772400" cy="1224137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Analiza anketnih upitnika </a:t>
            </a:r>
          </a:p>
          <a:p>
            <a:pPr algn="ctr"/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Nagradne igre</a:t>
            </a:r>
            <a:endParaRPr lang="hr-HR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42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648072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POSJETITELJA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2132856"/>
            <a:ext cx="8208911" cy="2664296"/>
          </a:xfrm>
        </p:spPr>
        <p:txBody>
          <a:bodyPr>
            <a:normAutofit fontScale="92500"/>
          </a:bodyPr>
          <a:lstStyle/>
          <a:p>
            <a:pPr algn="just"/>
            <a:endParaRPr lang="hr-H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sklopu Sajma organizirana je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Nagradna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igra za posjetitelje. Posjetitelji su trebali popuniti anketni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upitnik i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ubaciti ga u za to predviđenu kutiju.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Uz svoje kontakt podatke, posjetitelji su trebali odgovoriti na 4 pitanja s 5 ponuđenih opcija odgovora. Podijeljeno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hr-H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1.338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anketnih upitnika koliko ih je i vraćeno, što predstavlja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100 %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odgovora na podijeljeni anketni upitnik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hr-H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119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POSJETITELJA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060848"/>
            <a:ext cx="7772400" cy="2808312"/>
          </a:xfrm>
        </p:spPr>
        <p:txBody>
          <a:bodyPr>
            <a:normAutofit fontScale="92500" lnSpcReduction="20000"/>
          </a:bodyPr>
          <a:lstStyle/>
          <a:p>
            <a:pPr lvl="0" algn="ctr"/>
            <a:endParaRPr lang="hr-HR" sz="2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hr-H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(1) Jeste </a:t>
            </a:r>
            <a:r>
              <a:rPr lang="hr-H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 zadovoljni </a:t>
            </a:r>
            <a:r>
              <a:rPr lang="hr-HR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terminom</a:t>
            </a:r>
            <a:r>
              <a:rPr lang="hr-H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održavanja </a:t>
            </a:r>
            <a:r>
              <a:rPr lang="hr-H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Sajma ?</a:t>
            </a:r>
          </a:p>
          <a:p>
            <a:pPr algn="just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hr-H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1.047	–	78,3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Uglavnom</a:t>
            </a:r>
            <a:r>
              <a:rPr lang="hr-H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269	–	20,1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Djelomično</a:t>
            </a:r>
            <a:r>
              <a:rPr lang="hr-H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19	–	  1,4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hr-H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uopće: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3	–	  0,2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Prijedlozi: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→  →  →</a:t>
            </a:r>
            <a:endParaRPr lang="hr-HR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233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Prijedlozi</a:t>
            </a:r>
            <a:endParaRPr lang="hr-H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1988840"/>
            <a:ext cx="8342657" cy="30243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češće ako je moguće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 redu je, zadovoljna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Cijeli tjedan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Organizirati češće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Odgovori nevezani za termin: prekrasno, više izlagača – povoljnije cijene, napraviti više mjesta za prolaz, još malo glazbe … </a:t>
            </a:r>
            <a:endParaRPr lang="hr-H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983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POSJETITELJA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7772400" cy="2736304"/>
          </a:xfrm>
        </p:spPr>
        <p:txBody>
          <a:bodyPr>
            <a:normAutofit fontScale="70000" lnSpcReduction="20000"/>
          </a:bodyPr>
          <a:lstStyle/>
          <a:p>
            <a:pPr lvl="0" algn="ctr"/>
            <a:endParaRPr lang="hr-HR" sz="32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hr-HR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Jeste li zadovoljni </a:t>
            </a:r>
            <a:r>
              <a:rPr lang="hr-HR" sz="3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lokacijom</a:t>
            </a:r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održavanja Sajma ?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Potpuno: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1.171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–	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87,5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Uglavnom: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–	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11,3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Djelomično: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–	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1,1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 uopće: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–	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0,1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Prijedlozi: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→  →  →</a:t>
            </a:r>
            <a:endParaRPr lang="hr-HR" sz="32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411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Prijedlozi</a:t>
            </a:r>
            <a:endParaRPr lang="hr-HR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1844824"/>
            <a:ext cx="8342657" cy="331236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Može i u Osijeku, malo nam je daleko za putovati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Promjena lokacije na KKD Ivana Brlić Mažuranić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Mislim da nema bolje lokacije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Jako zadovoljan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Lift za osobe s invaliditetom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Neki trgovački centar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Smjerokazi u gradu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Odlično, dobra ideja, lokacija je u redu …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07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432048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POSJETITELJA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8198642" cy="2952328"/>
          </a:xfrm>
        </p:spPr>
        <p:txBody>
          <a:bodyPr>
            <a:normAutofit fontScale="62500" lnSpcReduction="20000"/>
          </a:bodyPr>
          <a:lstStyle/>
          <a:p>
            <a:pPr lvl="0" algn="ctr"/>
            <a:endParaRPr lang="hr-HR" sz="32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(3) U kojoj ste mjeri zadovoljni </a:t>
            </a:r>
            <a:r>
              <a:rPr lang="hr-HR" sz="3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promidžbenim aktivnostima</a:t>
            </a:r>
            <a:r>
              <a:rPr lang="hr-HR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Sajma (najave u lokalnim medijima, plakatiranje, spotovi na radiju i televiziji i slično) </a:t>
            </a:r>
            <a:r>
              <a:rPr lang="hr-HR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Potpuno: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763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–	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57,0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Uglavnom: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448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–	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33,5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Djelomično: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–	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8,6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 uopće: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0,9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just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Prijedlozi</a:t>
            </a:r>
            <a:r>
              <a:rPr lang="hr-HR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→  →  →</a:t>
            </a:r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8359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576064"/>
          </a:xfrm>
        </p:spPr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Prijedlozi</a:t>
            </a:r>
            <a:endParaRPr lang="hr-HR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7772400" cy="324036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Više reklame, ne samo u Brodu, nego i u cijeloj zemlji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Mnogo ranije objaviti poziv u svim lokalnim medijima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Više plakata po gradu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Nekoliko panoa po ulici, više plakatiranja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Više oglašavanja na nacionalnoj razini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Više oglasa i reklama po gradu, internetu, novinama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Promidžba za pohvalu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Mogli ste staviti na </a:t>
            </a:r>
            <a:r>
              <a:rPr lang="hr-HR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endParaRPr lang="hr-H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Reklamirati i izvan Županije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 promidžbene kataloge staviti nove modele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hr-H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32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484785"/>
            <a:ext cx="7772400" cy="576063"/>
          </a:xfrm>
        </p:spPr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IZLAGAČA</a:t>
            </a:r>
            <a:endParaRPr lang="hr-HR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2400" cy="237626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 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izložbenom prostoru od 1.476 m² predstavilo se je 25 proizvođača namještaja te 3 iz pratećeg sektora (ukupno 28 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izlagača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). Podijeljeno 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je 26 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anketnih upitnika (prisutnim 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izlagačima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), a </a:t>
            </a:r>
            <a:r>
              <a:rPr lang="hr-HR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25 ih je popunjeno</a:t>
            </a:r>
            <a:r>
              <a:rPr lang="hr-HR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 vraćeno, što predstavlja </a:t>
            </a:r>
            <a:r>
              <a:rPr lang="hr-HR" sz="8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96%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odgovora na podijeljeni anketni upitnik.</a:t>
            </a:r>
          </a:p>
          <a:p>
            <a:pPr algn="just"/>
            <a:endParaRPr lang="pl-PL" sz="8000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/>
            <a:r>
              <a:rPr lang="pl-PL" sz="8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Anketiranje </a:t>
            </a:r>
            <a:r>
              <a:rPr lang="pl-PL" sz="8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izvršila i anketu obradila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hr-HR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Marija </a:t>
            </a:r>
            <a:r>
              <a:rPr lang="hr-HR" sz="8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Lugarec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dr.vet.med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., 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viši 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stručni suradnik	u HGK 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Županijska komora 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Slavonski </a:t>
            </a:r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Brod </a:t>
            </a:r>
            <a:endParaRPr lang="hr-HR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69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hr-H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POSJETITELJA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1988840"/>
            <a:ext cx="8342657" cy="316835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hr-HR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Kojom biste </a:t>
            </a:r>
            <a:r>
              <a:rPr lang="hr-HR" sz="8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ocjenom</a:t>
            </a:r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ocijenili cjelokupnu organizaciju Sajma ?</a:t>
            </a:r>
          </a:p>
          <a:p>
            <a:pPr algn="ctr"/>
            <a:r>
              <a:rPr lang="hr-HR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(5 = najbolje, 1 = najlošije) </a:t>
            </a:r>
            <a:endParaRPr lang="hr-HR" sz="8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hr-HR" sz="8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  721   –   53,9 %             </a:t>
            </a:r>
          </a:p>
          <a:p>
            <a:pPr algn="just"/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  522   –   39,0 %</a:t>
            </a:r>
          </a:p>
          <a:p>
            <a:pPr algn="just"/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–     87   –     6,5 %</a:t>
            </a:r>
          </a:p>
          <a:p>
            <a:pPr algn="just"/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      7   –     </a:t>
            </a:r>
            <a:r>
              <a:rPr lang="hr-HR" sz="8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,5 %</a:t>
            </a:r>
          </a:p>
          <a:p>
            <a:pPr algn="just"/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–       1   –     </a:t>
            </a:r>
            <a:r>
              <a:rPr lang="hr-HR" sz="8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,1 % </a:t>
            </a:r>
          </a:p>
          <a:p>
            <a:pPr algn="just"/>
            <a:endParaRPr lang="hr-HR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8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Ponderiranje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svih ocjena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(5.969:1.338)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daje prosječnu ocjenu </a:t>
            </a:r>
            <a:r>
              <a:rPr lang="hr-HR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posjetitelja </a:t>
            </a:r>
            <a:r>
              <a:rPr lang="hr-HR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cjelokupnoj organizaciji Sajma i ona iznosi: </a:t>
            </a:r>
            <a:r>
              <a:rPr lang="hr-H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</a:p>
          <a:p>
            <a:pPr algn="just"/>
            <a:r>
              <a:rPr lang="hr-H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448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648072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ZAHVALA</a:t>
            </a:r>
            <a:endParaRPr lang="hr-HR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988840"/>
            <a:ext cx="7990656" cy="3096344"/>
          </a:xfrm>
        </p:spPr>
        <p:txBody>
          <a:bodyPr>
            <a:normAutofit lnSpcReduction="10000"/>
          </a:bodyPr>
          <a:lstStyle/>
          <a:p>
            <a:pPr algn="ctr"/>
            <a:endParaRPr lang="hr-HR" sz="2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Izlagačima</a:t>
            </a:r>
          </a:p>
          <a:p>
            <a:pPr algn="ctr"/>
            <a:r>
              <a:rPr lang="hr-H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Posjetiteljima</a:t>
            </a:r>
          </a:p>
          <a:p>
            <a:pPr algn="ctr"/>
            <a:r>
              <a:rPr lang="hr-H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Medijima</a:t>
            </a:r>
          </a:p>
          <a:p>
            <a:pPr algn="ctr"/>
            <a:r>
              <a:rPr lang="hr-H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Organizacijskom odboru</a:t>
            </a:r>
          </a:p>
          <a:p>
            <a:pPr algn="ctr"/>
            <a:r>
              <a:rPr lang="hr-H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Suorganizatorima</a:t>
            </a:r>
          </a:p>
          <a:p>
            <a:pPr algn="ctr"/>
            <a:r>
              <a:rPr lang="hr-H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502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9"/>
            <a:ext cx="7772400" cy="695701"/>
          </a:xfrm>
        </p:spPr>
        <p:txBody>
          <a:bodyPr>
            <a:noAutofit/>
          </a:bodyPr>
          <a:lstStyle/>
          <a:p>
            <a:pPr algn="ctr"/>
            <a:r>
              <a:rPr lang="hr-H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</a:rPr>
              <a:t>ANKETA IZLAGAČA</a:t>
            </a:r>
            <a:endParaRPr lang="hr-HR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3140968"/>
            <a:ext cx="7990656" cy="1440161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TEHNIČKA  I  </a:t>
            </a:r>
            <a:r>
              <a:rPr lang="hr-H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ORGANIZACIJSKA  PITANJA (9)</a:t>
            </a:r>
          </a:p>
          <a:p>
            <a:pPr algn="ctr"/>
            <a:r>
              <a:rPr lang="hr-H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POSLOVNA  PITANJA (5)</a:t>
            </a:r>
            <a:endParaRPr lang="hr-HR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016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9"/>
            <a:ext cx="7772400" cy="551685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TEHNIČKA  I  ORGANIZACIJSKA  PITANJA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5" y="2276872"/>
            <a:ext cx="8136903" cy="2664296"/>
          </a:xfrm>
        </p:spPr>
        <p:txBody>
          <a:bodyPr>
            <a:normAutofit fontScale="92500"/>
          </a:bodyPr>
          <a:lstStyle/>
          <a:p>
            <a:pPr algn="ctr"/>
            <a:endParaRPr lang="hr-HR" sz="2800" b="1" dirty="0" smtClean="0">
              <a:solidFill>
                <a:srgbClr val="0000FF"/>
              </a:solidFill>
              <a:latin typeface="Arial"/>
              <a:ea typeface="Times New Roman"/>
              <a:cs typeface="Times New Roman"/>
            </a:endParaRPr>
          </a:p>
          <a:p>
            <a:pPr lvl="0" algn="ctr"/>
            <a:r>
              <a:rPr lang="hr-H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(1) Pravni status </a:t>
            </a:r>
            <a:r>
              <a:rPr lang="hr-H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Obrt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 izlagača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32 %</a:t>
            </a:r>
          </a:p>
          <a:p>
            <a:pPr algn="ctr"/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Trgovačko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društvo: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  izlagača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- 57 %</a:t>
            </a:r>
          </a:p>
          <a:p>
            <a:pPr algn="ctr"/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Ostalo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(zadruga, udruga, podružnica): 3 </a:t>
            </a:r>
            <a:r>
              <a:rPr lang="hr-HR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 </a:t>
            </a:r>
            <a:r>
              <a:rPr lang="hr-HR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- 11 %</a:t>
            </a:r>
          </a:p>
          <a:p>
            <a:pPr algn="ctr"/>
            <a:endParaRPr lang="hr-HR" sz="2800" b="1" dirty="0">
              <a:solidFill>
                <a:srgbClr val="0000FF"/>
              </a:solidFill>
              <a:latin typeface="Arial"/>
              <a:ea typeface="Times New Roman"/>
              <a:cs typeface="Times New Roman"/>
            </a:endParaRP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04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432048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  TEHNIČKA  </a:t>
            </a:r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  ORGANIZACIJSKA  PITANJA</a:t>
            </a:r>
            <a:endParaRPr lang="hr-HR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7772400" cy="2736304"/>
          </a:xfrm>
        </p:spPr>
        <p:txBody>
          <a:bodyPr>
            <a:normAutofit/>
          </a:bodyPr>
          <a:lstStyle/>
          <a:p>
            <a:pPr algn="ctr"/>
            <a:endParaRPr lang="hr-HR" sz="2400" b="1" dirty="0">
              <a:solidFill>
                <a:srgbClr val="0000FF"/>
              </a:solidFill>
              <a:latin typeface="Arial"/>
              <a:ea typeface="Times New Roman"/>
              <a:cs typeface="Times New Roman"/>
            </a:endParaRPr>
          </a:p>
          <a:p>
            <a:pPr lvl="0" algn="ctr"/>
            <a:r>
              <a:rPr lang="hr-H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(2) Broj </a:t>
            </a:r>
            <a:r>
              <a:rPr lang="hr-H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zaposlenih </a:t>
            </a:r>
            <a:r>
              <a:rPr lang="hr-H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 najmanje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endParaRPr lang="hr-H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najviše 376 zaposlenih </a:t>
            </a:r>
          </a:p>
          <a:p>
            <a:pPr algn="ctr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većina 5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- 20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r-H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369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  TEHNIČKA  </a:t>
            </a:r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  ORGANIZACIJSKA  PITANJA</a:t>
            </a:r>
            <a:endParaRPr lang="hr-HR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492896"/>
            <a:ext cx="8124402" cy="2592288"/>
          </a:xfrm>
        </p:spPr>
        <p:txBody>
          <a:bodyPr>
            <a:normAutofit fontScale="25000" lnSpcReduction="20000"/>
          </a:bodyPr>
          <a:lstStyle/>
          <a:p>
            <a:pPr lvl="0" algn="ctr"/>
            <a:r>
              <a:rPr lang="hr-H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(3) Jeste </a:t>
            </a:r>
            <a:r>
              <a:rPr lang="hr-HR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 zadovoljni </a:t>
            </a:r>
            <a:r>
              <a:rPr lang="hr-HR" sz="9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terminom</a:t>
            </a:r>
            <a:r>
              <a:rPr lang="hr-HR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održavanja Sajma ?</a:t>
            </a:r>
          </a:p>
          <a:p>
            <a:pPr algn="l"/>
            <a:r>
              <a:rPr lang="hr-H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9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Potpuno:</a:t>
            </a:r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8 izlagača </a:t>
            </a:r>
            <a:r>
              <a:rPr lang="hr-HR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32 %</a:t>
            </a:r>
          </a:p>
          <a:p>
            <a:pPr algn="l"/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9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Uglavnom:</a:t>
            </a:r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13 </a:t>
            </a:r>
            <a:r>
              <a:rPr lang="hr-HR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52 %</a:t>
            </a:r>
          </a:p>
          <a:p>
            <a:pPr algn="l"/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9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Djelomično:</a:t>
            </a:r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3 </a:t>
            </a:r>
            <a:r>
              <a:rPr lang="hr-HR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r-HR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12 %</a:t>
            </a:r>
          </a:p>
          <a:p>
            <a:pPr algn="l"/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9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 uopće:</a:t>
            </a:r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1 izlagač   –   4 </a:t>
            </a:r>
            <a:r>
              <a:rPr lang="hr-HR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l"/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9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Prijedlozi</a:t>
            </a:r>
            <a:r>
              <a:rPr lang="hr-HR" sz="9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travanj</a:t>
            </a:r>
            <a:r>
              <a:rPr lang="hr-HR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svibanj; medijska eksponiranost </a:t>
            </a:r>
            <a:r>
              <a:rPr lang="hr-HR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       na </a:t>
            </a:r>
            <a:r>
              <a:rPr lang="hr-HR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državnoj razini</a:t>
            </a: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697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9"/>
            <a:ext cx="7772400" cy="551685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  TEHNIČKA  </a:t>
            </a:r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  ORGANIZACIJSKA  PITANJA</a:t>
            </a:r>
            <a:endParaRPr lang="hr-HR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420888"/>
            <a:ext cx="7772400" cy="24482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hr-H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(4) Jeste </a:t>
            </a:r>
            <a:r>
              <a:rPr lang="hr-HR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 zadovoljni </a:t>
            </a:r>
            <a:r>
              <a:rPr lang="hr-HR" sz="3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lokacijom</a:t>
            </a:r>
            <a:r>
              <a:rPr lang="hr-HR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održavanja Sajma ?</a:t>
            </a:r>
            <a:endParaRPr lang="hr-HR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hr-HR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hr-HR" sz="3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15 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60 %</a:t>
            </a:r>
          </a:p>
          <a:p>
            <a:pPr algn="l"/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Uglavnom</a:t>
            </a:r>
            <a:r>
              <a:rPr lang="hr-HR" sz="3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8 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32 %</a:t>
            </a:r>
          </a:p>
          <a:p>
            <a:pPr algn="l"/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Djelomično</a:t>
            </a:r>
            <a:r>
              <a:rPr lang="hr-HR" sz="3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2 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8 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l"/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hr-HR" sz="3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uopće: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0 izlagača  –  0 %</a:t>
            </a:r>
            <a:endParaRPr lang="hr-HR" sz="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3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Prijedlozi:</a:t>
            </a:r>
            <a:r>
              <a:rPr lang="hr-HR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bliže 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hr-HR" sz="3800" dirty="0"/>
              <a:t>  </a:t>
            </a:r>
          </a:p>
          <a:p>
            <a:pPr algn="ctr"/>
            <a:endParaRPr lang="hr-HR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187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653179"/>
            <a:ext cx="7772400" cy="407669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   TEHNIČKA  </a:t>
            </a:r>
            <a:r>
              <a:rPr lang="hr-HR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I  ORGANIZACIJSKA  PITANJA</a:t>
            </a:r>
            <a:endParaRPr lang="hr-HR" sz="2800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86674" cy="3024336"/>
          </a:xfrm>
        </p:spPr>
        <p:txBody>
          <a:bodyPr>
            <a:noAutofit/>
          </a:bodyPr>
          <a:lstStyle/>
          <a:p>
            <a:pPr algn="ctr"/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(5) U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kojoj ste mjeri zadovoljni </a:t>
            </a:r>
            <a:r>
              <a:rPr lang="hr-H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tehničkom organizacijom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od strane organizatora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suorganizatora Sajma: razmjena informacija, međusobni dogovori i suradnja ?</a:t>
            </a:r>
            <a:endParaRPr lang="hr-H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hr-H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Potpuno</a:t>
            </a:r>
            <a:r>
              <a:rPr lang="hr-H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11 izlagača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44 %</a:t>
            </a:r>
          </a:p>
          <a:p>
            <a:pPr algn="just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Uglavnom</a:t>
            </a:r>
            <a:r>
              <a:rPr lang="hr-H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9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izlagača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36 %</a:t>
            </a:r>
          </a:p>
          <a:p>
            <a:pPr algn="just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Djelomično</a:t>
            </a:r>
            <a:r>
              <a:rPr lang="hr-H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 izlagača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20 %</a:t>
            </a:r>
          </a:p>
          <a:p>
            <a:pPr algn="just"/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r-HR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hr-HR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uopće:</a:t>
            </a:r>
            <a:r>
              <a:rPr lang="hr-H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0 izlagača –   0 %</a:t>
            </a:r>
            <a:endParaRPr lang="hr-H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29042"/>
            <a:ext cx="140805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95" y="429042"/>
            <a:ext cx="96360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7969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339</TotalTime>
  <Words>955</Words>
  <Application>Microsoft Office PowerPoint</Application>
  <PresentationFormat>Prikaz na zaslonu (4:3)</PresentationFormat>
  <Paragraphs>209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2" baseType="lpstr">
      <vt:lpstr>Gomilanje</vt:lpstr>
      <vt:lpstr>3. Sajam proizvođača namještaja Brodsko-posavske županije 2015.</vt:lpstr>
      <vt:lpstr>    ANKETA IZLAGAČA </vt:lpstr>
      <vt:lpstr>ANKETA IZLAGAČA</vt:lpstr>
      <vt:lpstr>ANKETA IZLAGAČA</vt:lpstr>
      <vt:lpstr>TEHNIČKA  I  ORGANIZACIJSKA  PITANJA</vt:lpstr>
      <vt:lpstr>   TEHNIČKA  I  ORGANIZACIJSKA  PITANJA</vt:lpstr>
      <vt:lpstr>   TEHNIČKA  I  ORGANIZACIJSKA  PITANJA</vt:lpstr>
      <vt:lpstr>   TEHNIČKA  I  ORGANIZACIJSKA  PITANJA</vt:lpstr>
      <vt:lpstr>   TEHNIČKA  I  ORGANIZACIJSKA  PITANJA</vt:lpstr>
      <vt:lpstr>Primjedbe i prijedlozi</vt:lpstr>
      <vt:lpstr>   TEHNIČKA  I  ORGANIZACIJSKA  PITANJA</vt:lpstr>
      <vt:lpstr>   TEHNIČKA  I  ORGANIZACIJSKA  PITANJA</vt:lpstr>
      <vt:lpstr>TEHNIČKA  I  ORGANIZACIJSKA  PITANJA</vt:lpstr>
      <vt:lpstr>TEHNIČKA  I  ORGANIZACIJSKA  PITANJA</vt:lpstr>
      <vt:lpstr>POSLOVNA  PITANJA</vt:lpstr>
      <vt:lpstr>Vrsta ostvarene poslovne koristi</vt:lpstr>
      <vt:lpstr>POSLOVNA  PITANJA</vt:lpstr>
      <vt:lpstr>POSLOVNA  PITANJA</vt:lpstr>
      <vt:lpstr>POSLOVNA  PITANJA</vt:lpstr>
      <vt:lpstr>POSLOVNA  PITANJA</vt:lpstr>
      <vt:lpstr>Završna razmatranja</vt:lpstr>
      <vt:lpstr>ANKETA POSJETITELJA</vt:lpstr>
      <vt:lpstr>ANKETA POSJETITELJA</vt:lpstr>
      <vt:lpstr>ANKETA POSJETITELJA</vt:lpstr>
      <vt:lpstr>Prijedlozi</vt:lpstr>
      <vt:lpstr>ANKETA POSJETITELJA</vt:lpstr>
      <vt:lpstr>Prijedlozi</vt:lpstr>
      <vt:lpstr>ANKETA POSJETITELJA</vt:lpstr>
      <vt:lpstr>Prijedlozi</vt:lpstr>
      <vt:lpstr>ANKETA POSJETITELJA</vt:lpstr>
      <vt:lpstr>ZAHVALA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Sajam proizvođača namještaja Brodsko-posavske županije 2015.</dc:title>
  <dc:creator>bosnjakovic</dc:creator>
  <cp:lastModifiedBy>Korisnik</cp:lastModifiedBy>
  <cp:revision>45</cp:revision>
  <dcterms:created xsi:type="dcterms:W3CDTF">2015-03-20T20:20:57Z</dcterms:created>
  <dcterms:modified xsi:type="dcterms:W3CDTF">2015-03-24T13:11:50Z</dcterms:modified>
</cp:coreProperties>
</file>